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9" r:id="rId1"/>
  </p:sldMasterIdLst>
  <p:notesMasterIdLst>
    <p:notesMasterId r:id="rId3"/>
  </p:notesMasterIdLst>
  <p:sldIdLst>
    <p:sldId id="257" r:id="rId2"/>
  </p:sldIdLst>
  <p:sldSz cx="9601200" cy="12801600" type="A3"/>
  <p:notesSz cx="68580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36" autoAdjust="0"/>
    <p:restoredTop sz="94628" autoAdjust="0"/>
  </p:normalViewPr>
  <p:slideViewPr>
    <p:cSldViewPr showGuides="1">
      <p:cViewPr varScale="1">
        <p:scale>
          <a:sx n="62" d="100"/>
          <a:sy n="62" d="100"/>
        </p:scale>
        <p:origin x="-2994" y="-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23B5D-285C-4DFD-A695-A94D9BCAF60F}" type="datetimeFigureOut">
              <a:rPr lang="el-GR" smtClean="0"/>
              <a:pPr/>
              <a:t>22/5/2021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BCA57-B910-42C4-B389-0E86ACF45C8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54802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60" y="1438205"/>
            <a:ext cx="8491061" cy="625856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400" spc="-126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666" y="7837030"/>
            <a:ext cx="7267209" cy="3072384"/>
          </a:xfrm>
        </p:spPr>
        <p:txBody>
          <a:bodyPr/>
          <a:lstStyle>
            <a:lvl1pPr marL="0" indent="0" algn="l">
              <a:buNone/>
              <a:defRPr sz="2940">
                <a:solidFill>
                  <a:schemeClr val="bg1"/>
                </a:solidFill>
                <a:latin typeface="+mj-lt"/>
              </a:defRPr>
            </a:lvl1pPr>
            <a:lvl2pPr marL="480060" indent="0" algn="ctr">
              <a:buNone/>
              <a:defRPr sz="2940"/>
            </a:lvl2pPr>
            <a:lvl3pPr marL="960120" indent="0" algn="ctr">
              <a:buNone/>
              <a:defRPr sz="2520"/>
            </a:lvl3pPr>
            <a:lvl4pPr marL="1440180" indent="0" algn="ctr">
              <a:buNone/>
              <a:defRPr sz="2100"/>
            </a:lvl4pPr>
            <a:lvl5pPr marL="1920240" indent="0" algn="ctr">
              <a:buNone/>
              <a:defRPr sz="2100"/>
            </a:lvl5pPr>
            <a:lvl6pPr marL="2400300" indent="0" algn="ctr">
              <a:buNone/>
              <a:defRPr sz="2100"/>
            </a:lvl6pPr>
            <a:lvl7pPr marL="2880360" indent="0" algn="ctr">
              <a:buNone/>
              <a:defRPr sz="2100"/>
            </a:lvl7pPr>
            <a:lvl8pPr marL="3360420" indent="0" algn="ctr">
              <a:buNone/>
              <a:defRPr sz="2100"/>
            </a:lvl8pPr>
            <a:lvl9pPr marL="3840480" indent="0" algn="ctr">
              <a:buNone/>
              <a:defRPr sz="21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CAF9C737-9258-4E83-9EE1-5A535588E249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29F6ED-976C-4CF9-A698-CF8C86C1422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35654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E944B-82A7-4856-AAAC-CE9A777BCB4E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C4E98-51D2-44B4-9E08-9C0DD816F78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337213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5862" y="1297940"/>
            <a:ext cx="2070259" cy="896112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577" y="1333503"/>
            <a:ext cx="6090761" cy="1008126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68AB9-4B05-40C1-BD82-4155EAC480AD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43160-6769-4C37-9E53-E88B9D7505B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37244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87568-598C-4219-9140-4CEFD8B64B6D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49FF9-FBC6-424D-8BE7-ADED7347491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15821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59" y="1432515"/>
            <a:ext cx="8489861" cy="6264250"/>
          </a:xfrm>
        </p:spPr>
        <p:txBody>
          <a:bodyPr anchor="b"/>
          <a:lstStyle>
            <a:lvl1pPr>
              <a:lnSpc>
                <a:spcPct val="80000"/>
              </a:lnSpc>
              <a:defRPr sz="8400" b="0" baseline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666" y="7816247"/>
            <a:ext cx="7265708" cy="3072384"/>
          </a:xfrm>
        </p:spPr>
        <p:txBody>
          <a:bodyPr/>
          <a:lstStyle>
            <a:lvl1pPr marL="0" indent="0">
              <a:buNone/>
              <a:defRPr sz="2940">
                <a:solidFill>
                  <a:schemeClr val="tx1"/>
                </a:solidFill>
                <a:latin typeface="+mj-lt"/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907C-E1A0-40B0-BE06-2287E542DFBC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9820A-BE7E-4547-8594-045E83743DE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25409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866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5625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7EFCA-CE42-4232-B361-1F16D81E84F5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CA5BA-E05E-425E-943F-4DB5B5CD7FE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24269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866" y="3793067"/>
            <a:ext cx="3996500" cy="135034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866" y="5107480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4625" y="3789274"/>
            <a:ext cx="3996500" cy="1348435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4625" y="5103571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F86B-F221-42AD-BE05-F1ECB467489E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97803-3EC5-4641-8993-B630F6B948F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89786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B9DA-940F-48A5-A375-9A0B15E30F38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FB532-EF34-4756-95DD-A9B1B4C0D3B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83666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457D9-07BB-44E7-B54C-C14D7ED35A85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8028F-2EC1-4851-96EB-6CD5883D354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376603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6000750" y="0"/>
            <a:ext cx="360045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505856" y="1012260"/>
            <a:ext cx="2664333" cy="3584448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78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422400"/>
            <a:ext cx="4800600" cy="8534400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7336" y="4688719"/>
            <a:ext cx="2676335" cy="5837042"/>
          </a:xfrm>
        </p:spPr>
        <p:txBody>
          <a:bodyPr/>
          <a:lstStyle>
            <a:lvl1pPr marL="0" marR="0" indent="0" algn="l" defTabSz="960120" rtl="0" eaLnBrk="1" fontAlgn="auto" latinLnBrk="0" hangingPunct="1">
              <a:lnSpc>
                <a:spcPct val="100000"/>
              </a:lnSpc>
              <a:spcBef>
                <a:spcPts val="126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75">
                <a:solidFill>
                  <a:srgbClr val="404040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26C0B4-6A9F-424D-AD71-12463C5425CF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3C4AD8-8472-4D6B-9ADB-167E8E27852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15038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264" y="10114848"/>
            <a:ext cx="8489861" cy="1144795"/>
          </a:xfrm>
        </p:spPr>
        <p:txBody>
          <a:bodyPr anchor="b"/>
          <a:lstStyle>
            <a:lvl1pPr>
              <a:lnSpc>
                <a:spcPct val="85000"/>
              </a:lnSpc>
              <a:defRPr sz="294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601200" cy="9951110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40"/>
              </a:spcBef>
              <a:buNone/>
              <a:defRPr sz="3360">
                <a:solidFill>
                  <a:srgbClr val="4D4D4D"/>
                </a:solidFill>
              </a:defRPr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867" y="11031505"/>
            <a:ext cx="7268108" cy="9956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1260"/>
              </a:spcBef>
              <a:buNone/>
              <a:defRPr sz="1470">
                <a:solidFill>
                  <a:srgbClr val="262626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947679F0-011A-463C-9CD4-786EE6658FE0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A51A2-6966-4F6C-8045-F9E8CA8DA2C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257925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7525" y="931863"/>
            <a:ext cx="8483600" cy="3095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3721100"/>
            <a:ext cx="8469312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κειμένου υποδείγματος</a:t>
            </a:r>
          </a:p>
          <a:p>
            <a:pPr lvl="1"/>
            <a:r>
              <a:rPr lang="el-GR" altLang="el-GR" smtClean="0"/>
              <a:t>Δεύτερο επίπεδο</a:t>
            </a:r>
          </a:p>
          <a:p>
            <a:pPr lvl="2"/>
            <a:r>
              <a:rPr lang="el-GR" altLang="el-GR" smtClean="0"/>
              <a:t>Τρίτο επίπεδο</a:t>
            </a:r>
          </a:p>
          <a:p>
            <a:pPr lvl="3"/>
            <a:r>
              <a:rPr lang="el-GR" altLang="el-GR" smtClean="0"/>
              <a:t>Τέταρτο επίπεδο</a:t>
            </a:r>
          </a:p>
          <a:p>
            <a:pPr lvl="4"/>
            <a:r>
              <a:rPr lang="el-GR" altLang="el-GR" smtClean="0"/>
              <a:t>Πέμπτο επίπεδο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50" y="11969750"/>
            <a:ext cx="3240088" cy="427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smtClean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540EB1-37AE-4842-9B51-43827F0B3358}" type="datetimeFigureOut">
              <a:rPr lang="el-GR"/>
              <a:pPr>
                <a:defRPr/>
              </a:pPr>
              <a:t>22/5/2021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9750" y="12234863"/>
            <a:ext cx="3960813" cy="427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cap="all" baseline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7525" y="10882313"/>
            <a:ext cx="2305050" cy="26082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400">
                <a:solidFill>
                  <a:srgbClr val="50B4C8"/>
                </a:solidFill>
              </a:defRPr>
            </a:lvl1pPr>
          </a:lstStyle>
          <a:p>
            <a:fld id="{35FB4D66-67CF-41BF-956E-79BCD8A97711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3" r:id="rId8"/>
    <p:sldLayoutId id="2147484194" r:id="rId9"/>
    <p:sldLayoutId id="2147484190" r:id="rId10"/>
    <p:sldLayoutId id="2147484191" r:id="rId11"/>
  </p:sldLayoutIdLst>
  <p:timing>
    <p:tnLst>
      <p:par>
        <p:cTn id="1" dur="indefinite" restart="never" nodeType="tmRoot"/>
      </p:par>
    </p:tnLst>
  </p:timing>
  <p:txStyles>
    <p:titleStyle>
      <a:lvl1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 kern="1200" spc="-126">
          <a:solidFill>
            <a:schemeClr val="accent1"/>
          </a:solidFill>
          <a:latin typeface="+mj-lt"/>
          <a:ea typeface="+mj-ea"/>
          <a:cs typeface="+mj-cs"/>
        </a:defRPr>
      </a:lvl1pPr>
      <a:lvl2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2pPr>
      <a:lvl3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3pPr>
      <a:lvl4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4pPr>
      <a:lvl5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5pPr>
      <a:lvl6pPr marL="4572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6pPr>
      <a:lvl7pPr marL="9144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5250" indent="-95250" algn="l" defTabSz="958850" rtl="0" eaLnBrk="1" fontAlgn="base" hangingPunct="1">
        <a:lnSpc>
          <a:spcPct val="85000"/>
        </a:lnSpc>
        <a:spcBef>
          <a:spcPts val="1363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1pPr>
      <a:lvl2pPr marL="287338" indent="-3587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2pPr>
      <a:lvl3pPr marL="574675" indent="-5746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1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63600" indent="-863600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150938" indent="-1150938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6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7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8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9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716" y="9713899"/>
            <a:ext cx="1652004" cy="10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Εικόνα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550" y="9741721"/>
            <a:ext cx="1481137" cy="1246187"/>
          </a:xfrm>
          <a:prstGeom prst="rect">
            <a:avLst/>
          </a:prstGeom>
          <a:solidFill>
            <a:srgbClr val="76717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Ευθεία γραμμή σύνδεσης 8"/>
          <p:cNvCxnSpPr>
            <a:cxnSpLocks/>
          </p:cNvCxnSpPr>
          <p:nvPr/>
        </p:nvCxnSpPr>
        <p:spPr>
          <a:xfrm>
            <a:off x="804862" y="9497144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extBox 9"/>
          <p:cNvSpPr txBox="1">
            <a:spLocks noChangeArrowheads="1"/>
          </p:cNvSpPr>
          <p:nvPr/>
        </p:nvSpPr>
        <p:spPr bwMode="auto">
          <a:xfrm>
            <a:off x="1439863" y="12065000"/>
            <a:ext cx="7446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l-GR" altLang="el-GR" sz="2000" b="1" dirty="0"/>
              <a:t>Με </a:t>
            </a:r>
            <a:r>
              <a:rPr lang="el-GR" altLang="el-GR" sz="2000" b="1" dirty="0" smtClean="0"/>
              <a:t>την </a:t>
            </a:r>
            <a:r>
              <a:rPr lang="el-GR" altLang="el-GR" sz="2000" b="1" dirty="0"/>
              <a:t>συγχρηματοδότηση της Ελλάδας και της Ευρωπαϊκής Ένωσης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29207" y="1525463"/>
            <a:ext cx="8747571" cy="7650474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επιχείρηση </a:t>
            </a:r>
            <a:r>
              <a:rPr lang="el-GR" sz="2000" dirty="0" smtClean="0"/>
              <a:t>ΕΝΑΛΛΑΚΤΙΚΗ ΙΣΤΙΟΠΛΟΙΑ ΝΕΠΑ, </a:t>
            </a:r>
            <a:r>
              <a:rPr lang="el-GR" sz="2000" dirty="0"/>
              <a:t>που εδρεύει στην Περιφέρεια </a:t>
            </a:r>
            <a:r>
              <a:rPr lang="el-GR" sz="2000" dirty="0" smtClean="0"/>
              <a:t>Βορείου Αιγαίου, </a:t>
            </a:r>
            <a:r>
              <a:rPr lang="el-GR" sz="2000" dirty="0"/>
              <a:t>εντάχθηκε στη δράση «</a:t>
            </a:r>
            <a:r>
              <a:rPr lang="el-GR" sz="2000" dirty="0" smtClean="0"/>
              <a:t>3.c.2 </a:t>
            </a:r>
            <a:r>
              <a:rPr lang="el-GR" sz="2000" dirty="0"/>
              <a:t>«Ενίσχυση Μικρών και Πολύ Μικρών Επιχειρήσεων που επλήγησαν </a:t>
            </a:r>
            <a:r>
              <a:rPr lang="el-GR" sz="2000" dirty="0" smtClean="0"/>
              <a:t>λόγω της πανδημίας  </a:t>
            </a:r>
            <a:r>
              <a:rPr lang="el-GR" sz="2000" dirty="0"/>
              <a:t>Covid-19 </a:t>
            </a:r>
            <a:r>
              <a:rPr lang="el-GR" sz="2000" dirty="0" smtClean="0"/>
              <a:t>στη</a:t>
            </a:r>
            <a:r>
              <a:rPr lang="el-GR" sz="2000" dirty="0"/>
              <a:t>ν</a:t>
            </a:r>
            <a:r>
              <a:rPr lang="el-GR" sz="2000" dirty="0" smtClean="0"/>
              <a:t> </a:t>
            </a:r>
            <a:r>
              <a:rPr lang="el-GR" sz="2000" dirty="0"/>
              <a:t>Περιφέρεια </a:t>
            </a:r>
            <a:r>
              <a:rPr lang="el-GR" sz="2000" dirty="0" smtClean="0"/>
              <a:t>Βορείου Αιγαίου» του Επιχειρησιακού Προγράμματος «Βόρειο Αιγαίο» 2014-2020.  </a:t>
            </a:r>
            <a:endParaRPr lang="el-GR" sz="2000" dirty="0"/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Δράση στοχεύει στην παροχή ενίσχυσης των πολύ μικρών και μικρών επιχειρήσεων της Περιφέρειας </a:t>
            </a:r>
            <a:r>
              <a:rPr lang="el-GR" sz="2000" dirty="0" smtClean="0"/>
              <a:t>Βορείου Αιγαίου </a:t>
            </a:r>
            <a:r>
              <a:rPr lang="el-GR" sz="2000" dirty="0"/>
              <a:t>με τη μορφή της μη επιστρεπτέας επιχορήγησης για τη διασφάλιση επαρκούς ρευστότητας για την αντιμετώπιση των επιπτώσεων της πανδημίας Covid-19. </a:t>
            </a:r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Ο συνολικός προϋπολογισμός (100% Δημόσια Δαπάνη) της επένδυσης με κωδικό </a:t>
            </a:r>
            <a:r>
              <a:rPr lang="el-GR" sz="2000" dirty="0" smtClean="0"/>
              <a:t>ΒΑΡΕ</a:t>
            </a:r>
            <a:r>
              <a:rPr lang="en-US" sz="2000" dirty="0" smtClean="0"/>
              <a:t>6</a:t>
            </a:r>
            <a:r>
              <a:rPr lang="el-GR" sz="2000" dirty="0" smtClean="0"/>
              <a:t>- </a:t>
            </a:r>
            <a:r>
              <a:rPr lang="el-GR" sz="2000" dirty="0" smtClean="0"/>
              <a:t>0162845 </a:t>
            </a:r>
            <a:r>
              <a:rPr lang="el-GR" sz="2000" dirty="0" smtClean="0"/>
              <a:t>είναι </a:t>
            </a:r>
            <a:r>
              <a:rPr lang="el-GR" sz="2000" dirty="0" smtClean="0"/>
              <a:t>6.910,85 </a:t>
            </a:r>
            <a:r>
              <a:rPr lang="el-GR" sz="2000" dirty="0" smtClean="0"/>
              <a:t>€</a:t>
            </a:r>
            <a:r>
              <a:rPr lang="el-GR" sz="2000" dirty="0"/>
              <a:t>, και συγχρηματοδοτείται από το Ευρωπαϊκό Ταμείο Περιφερειακής Ανάπτυξης (ΕΤΠΑ) της Ευρωπαϊκής Ένωσης (ΕΕ) και Εθνικούς Πόρους στο πλαίσιο του Επιχειρησιακού Προγράμματος </a:t>
            </a:r>
            <a:r>
              <a:rPr lang="el-GR" sz="2000" dirty="0" smtClean="0"/>
              <a:t>«Βόρειο Αιγαίο» </a:t>
            </a:r>
            <a:r>
              <a:rPr lang="el-GR" sz="2000" dirty="0"/>
              <a:t>2014-2020.</a:t>
            </a:r>
          </a:p>
          <a:p>
            <a:pPr>
              <a:defRPr/>
            </a:pP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9207" y="192370"/>
            <a:ext cx="8483600" cy="111634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Επιχειρησιακό Πρόγραμμα </a:t>
            </a:r>
            <a:b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«Βόρειο Αιγαίο» 2014-2020</a:t>
            </a:r>
          </a:p>
        </p:txBody>
      </p:sp>
      <p:cxnSp>
        <p:nvCxnSpPr>
          <p:cNvPr id="11" name="Ευθεία γραμμή σύνδεσης 10"/>
          <p:cNvCxnSpPr>
            <a:cxnSpLocks/>
          </p:cNvCxnSpPr>
          <p:nvPr/>
        </p:nvCxnSpPr>
        <p:spPr>
          <a:xfrm>
            <a:off x="816544" y="1308710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Εικόνα 9" descr="C:\Users\nikobalt\Desktop\flag_yellow_high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14" y="9814709"/>
            <a:ext cx="1289298" cy="8585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Ορθογώνιο 3"/>
          <p:cNvSpPr/>
          <p:nvPr/>
        </p:nvSpPr>
        <p:spPr>
          <a:xfrm>
            <a:off x="571922" y="10751800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Ευρωπαϊκή Ένωση </a:t>
            </a:r>
            <a:endParaRPr lang="el-GR" b="1" dirty="0"/>
          </a:p>
        </p:txBody>
      </p:sp>
      <p:sp>
        <p:nvSpPr>
          <p:cNvPr id="5" name="Ορθογώνιο 4"/>
          <p:cNvSpPr/>
          <p:nvPr/>
        </p:nvSpPr>
        <p:spPr>
          <a:xfrm>
            <a:off x="571922" y="10980680"/>
            <a:ext cx="1989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Ευρωπαϊκό Ταμείο </a:t>
            </a:r>
            <a:endParaRPr lang="el-GR" b="1" dirty="0"/>
          </a:p>
        </p:txBody>
      </p:sp>
      <p:sp>
        <p:nvSpPr>
          <p:cNvPr id="6" name="Ορθογώνιο 5"/>
          <p:cNvSpPr/>
          <p:nvPr/>
        </p:nvSpPr>
        <p:spPr>
          <a:xfrm>
            <a:off x="529207" y="11242936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Περιφερειακής Ανάπτυξης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Μητροπολιτικό">
  <a:themeElements>
    <a:clrScheme name="Μητροπολιτικό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Μητροπολιτικ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Μητροπολιτικό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fisa_covid23  -  Λειτουργία συμβατότητας" id="{1D9B1960-C0E2-454C-B271-65DECF6E3114}" vid="{7E63EF82-4FB8-4F65-BCCF-4AD6422D230B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Μητροπολιτικό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afisa_covid234</Template>
  <TotalTime>55</TotalTime>
  <Words>151</Words>
  <Application>Microsoft Office PowerPoint</Application>
  <PresentationFormat>A3 (297x420 χιλ.)</PresentationFormat>
  <Paragraphs>10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Μητροπολιτικό</vt:lpstr>
      <vt:lpstr>Επιχειρησιακό Πρόγραμμα  «Βόρειο Αιγαίο» 2014-2020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Επιχειρησιακό Πρόγραμμα  «Βόρειο Αιγαίο» 2014-2020</dc:title>
  <dc:creator>ΚΥΡΙΑΚΟΥ ΠΑΝΑΓΙΩΤΗΣ</dc:creator>
  <cp:lastModifiedBy>User</cp:lastModifiedBy>
  <cp:revision>8</cp:revision>
  <cp:lastPrinted>2021-05-14T07:20:12Z</cp:lastPrinted>
  <dcterms:created xsi:type="dcterms:W3CDTF">2021-05-14T07:12:44Z</dcterms:created>
  <dcterms:modified xsi:type="dcterms:W3CDTF">2021-05-22T16:43:35Z</dcterms:modified>
</cp:coreProperties>
</file>